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59" r:id="rId13"/>
    <p:sldId id="269" r:id="rId14"/>
    <p:sldId id="271" r:id="rId15"/>
    <p:sldId id="272" r:id="rId16"/>
    <p:sldId id="273" r:id="rId17"/>
    <p:sldId id="274" r:id="rId18"/>
    <p:sldId id="276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FF"/>
    <a:srgbClr val="FF00FF"/>
    <a:srgbClr val="99FF99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45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Responses 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responses 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rgbClr val="404040"/>
              </a:solidFill>
            </a:ln>
            <a:effectLst/>
          </c:spPr>
          <c:invertIfNegative val="0"/>
          <c:cat>
            <c:strRef>
              <c:f>Sheet1!$A$2:$A$6</c:f>
              <c:strCache>
                <c:ptCount val="5"/>
                <c:pt idx="0">
                  <c:v>Strongly Agree</c:v>
                </c:pt>
                <c:pt idx="1">
                  <c:v>Agree</c:v>
                </c:pt>
                <c:pt idx="2">
                  <c:v>undecided</c:v>
                </c:pt>
                <c:pt idx="3">
                  <c:v>Disagree</c:v>
                </c:pt>
                <c:pt idx="4">
                  <c:v>Strongly disagree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0.38</c:v>
                </c:pt>
                <c:pt idx="1">
                  <c:v>0.33</c:v>
                </c:pt>
                <c:pt idx="2">
                  <c:v>0.14000000000000001</c:v>
                </c:pt>
                <c:pt idx="3">
                  <c:v>0.1</c:v>
                </c:pt>
                <c:pt idx="4">
                  <c:v>0.05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CE6-4A95-873E-715F7AC845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71808120"/>
        <c:axId val="371809760"/>
      </c:barChart>
      <c:catAx>
        <c:axId val="3718081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71809760"/>
        <c:crosses val="autoZero"/>
        <c:auto val="1"/>
        <c:lblAlgn val="ctr"/>
        <c:lblOffset val="100"/>
        <c:noMultiLvlLbl val="0"/>
      </c:catAx>
      <c:valAx>
        <c:axId val="371809760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71808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Responses 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1917200857473567"/>
          <c:y val="0.10292200770729427"/>
          <c:w val="0.85709694330397235"/>
          <c:h val="0.733900948406857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response</c:v>
                </c:pt>
              </c:strCache>
            </c:strRef>
          </c:tx>
          <c:spPr>
            <a:solidFill>
              <a:srgbClr val="6699FF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6699FF"/>
              </a:solidFill>
              <a:ln>
                <a:solidFill>
                  <a:srgbClr val="40404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DCE6-4A95-873E-715F7AC84506}"/>
              </c:ext>
            </c:extLst>
          </c:dPt>
          <c:dPt>
            <c:idx val="1"/>
            <c:invertIfNegative val="0"/>
            <c:bubble3D val="0"/>
            <c:spPr>
              <a:solidFill>
                <a:srgbClr val="6699FF"/>
              </a:solidFill>
              <a:ln>
                <a:solidFill>
                  <a:srgbClr val="40404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DCE6-4A95-873E-715F7AC84506}"/>
              </c:ext>
            </c:extLst>
          </c:dPt>
          <c:dPt>
            <c:idx val="2"/>
            <c:invertIfNegative val="0"/>
            <c:bubble3D val="0"/>
            <c:spPr>
              <a:solidFill>
                <a:srgbClr val="6699FF"/>
              </a:solidFill>
              <a:ln>
                <a:solidFill>
                  <a:srgbClr val="40404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0-C9B4-49F4-A482-3828370A0845}"/>
              </c:ext>
            </c:extLst>
          </c:dPt>
          <c:dPt>
            <c:idx val="3"/>
            <c:invertIfNegative val="0"/>
            <c:bubble3D val="0"/>
            <c:spPr>
              <a:solidFill>
                <a:srgbClr val="6699FF"/>
              </a:solidFill>
              <a:ln>
                <a:solidFill>
                  <a:srgbClr val="40404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C9B4-49F4-A482-3828370A0845}"/>
              </c:ext>
            </c:extLst>
          </c:dPt>
          <c:dPt>
            <c:idx val="4"/>
            <c:invertIfNegative val="0"/>
            <c:bubble3D val="0"/>
            <c:spPr>
              <a:solidFill>
                <a:srgbClr val="6699FF"/>
              </a:solidFill>
              <a:ln>
                <a:solidFill>
                  <a:srgbClr val="40404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C9B4-49F4-A482-3828370A0845}"/>
              </c:ext>
            </c:extLst>
          </c:dPt>
          <c:cat>
            <c:strRef>
              <c:f>Sheet1!$A$2:$A$6</c:f>
              <c:strCache>
                <c:ptCount val="5"/>
                <c:pt idx="0">
                  <c:v>Strongly Agree</c:v>
                </c:pt>
                <c:pt idx="1">
                  <c:v>Agree</c:v>
                </c:pt>
                <c:pt idx="2">
                  <c:v>Undecided </c:v>
                </c:pt>
                <c:pt idx="3">
                  <c:v>Disagree</c:v>
                </c:pt>
                <c:pt idx="4">
                  <c:v>Strongly disagree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0.41</c:v>
                </c:pt>
                <c:pt idx="1">
                  <c:v>0.27</c:v>
                </c:pt>
                <c:pt idx="2">
                  <c:v>0.18</c:v>
                </c:pt>
                <c:pt idx="3">
                  <c:v>0.1</c:v>
                </c:pt>
                <c:pt idx="4">
                  <c:v>0.04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CE6-4A95-873E-715F7AC845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71808120"/>
        <c:axId val="371809760"/>
      </c:barChart>
      <c:catAx>
        <c:axId val="3718081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71809760"/>
        <c:crosses val="autoZero"/>
        <c:auto val="1"/>
        <c:lblAlgn val="ctr"/>
        <c:lblOffset val="100"/>
        <c:noMultiLvlLbl val="0"/>
      </c:catAx>
      <c:valAx>
        <c:axId val="371809760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718081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Responses 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1917200857473567"/>
          <c:y val="0.10292200770729427"/>
          <c:w val="0.85709694330397235"/>
          <c:h val="0.733900948406857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Responses </c:v>
                </c:pt>
              </c:strCache>
            </c:strRef>
          </c:tx>
          <c:spPr>
            <a:solidFill>
              <a:srgbClr val="99FF99"/>
            </a:solidFill>
            <a:ln>
              <a:solidFill>
                <a:srgbClr val="404040"/>
              </a:solidFill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Strongly Agree</c:v>
                </c:pt>
                <c:pt idx="1">
                  <c:v>Agree</c:v>
                </c:pt>
                <c:pt idx="2">
                  <c:v>Disagree</c:v>
                </c:pt>
                <c:pt idx="3">
                  <c:v>Strongly disagree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0.46</c:v>
                </c:pt>
                <c:pt idx="1">
                  <c:v>0.5</c:v>
                </c:pt>
                <c:pt idx="2" formatCode="General">
                  <c:v>0</c:v>
                </c:pt>
                <c:pt idx="3">
                  <c:v>0.04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CE6-4A95-873E-715F7AC845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71808120"/>
        <c:axId val="371809760"/>
      </c:barChart>
      <c:catAx>
        <c:axId val="3718081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71809760"/>
        <c:crosses val="autoZero"/>
        <c:auto val="1"/>
        <c:lblAlgn val="ctr"/>
        <c:lblOffset val="100"/>
        <c:noMultiLvlLbl val="0"/>
      </c:catAx>
      <c:valAx>
        <c:axId val="371809760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71808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Responses 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1917200857473567"/>
          <c:y val="0.10292200770729427"/>
          <c:w val="0.85709694330397235"/>
          <c:h val="0.733900948406857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FF00FF"/>
            </a:solidFill>
            <a:ln>
              <a:solidFill>
                <a:srgbClr val="404040"/>
              </a:solidFill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Strongly Agree</c:v>
                </c:pt>
                <c:pt idx="1">
                  <c:v>Agree</c:v>
                </c:pt>
                <c:pt idx="2">
                  <c:v>Disagree</c:v>
                </c:pt>
                <c:pt idx="3">
                  <c:v>Strongly disagree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0.71</c:v>
                </c:pt>
                <c:pt idx="1">
                  <c:v>0.14000000000000001</c:v>
                </c:pt>
                <c:pt idx="2">
                  <c:v>0.05</c:v>
                </c:pt>
                <c:pt idx="3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CE6-4A95-873E-715F7AC845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71808120"/>
        <c:axId val="371809760"/>
      </c:barChart>
      <c:catAx>
        <c:axId val="3718081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71809760"/>
        <c:crosses val="autoZero"/>
        <c:auto val="1"/>
        <c:lblAlgn val="ctr"/>
        <c:lblOffset val="100"/>
        <c:noMultiLvlLbl val="0"/>
      </c:catAx>
      <c:valAx>
        <c:axId val="371809760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71808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Responses 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1917200857473567"/>
          <c:y val="0.10292200770729427"/>
          <c:w val="0.85709694330397235"/>
          <c:h val="0.733900948406857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CC66FF"/>
            </a:solidFill>
            <a:ln>
              <a:solidFill>
                <a:srgbClr val="404040"/>
              </a:solidFill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Strongly Agree</c:v>
                </c:pt>
                <c:pt idx="1">
                  <c:v>Agree</c:v>
                </c:pt>
                <c:pt idx="2">
                  <c:v>Disagree</c:v>
                </c:pt>
                <c:pt idx="3">
                  <c:v>Strongly disagree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0.52</c:v>
                </c:pt>
                <c:pt idx="1">
                  <c:v>0.1</c:v>
                </c:pt>
                <c:pt idx="2">
                  <c:v>0.14000000000000001</c:v>
                </c:pt>
                <c:pt idx="3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CE6-4A95-873E-715F7AC845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71808120"/>
        <c:axId val="371809760"/>
      </c:barChart>
      <c:catAx>
        <c:axId val="3718081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71809760"/>
        <c:crosses val="autoZero"/>
        <c:auto val="1"/>
        <c:lblAlgn val="ctr"/>
        <c:lblOffset val="100"/>
        <c:noMultiLvlLbl val="0"/>
      </c:catAx>
      <c:valAx>
        <c:axId val="371809760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71808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1/3/2024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1/3/2024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1/3/2024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1/3/2024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1/3/2024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1/3/2024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1/3/2024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1/3/2024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1/3/2024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1/3/2024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1/3/2024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1/3/2024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en-GB" dirty="0" smtClean="0"/>
              <a:t>Parent consultation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Responses to RSHE parent consultation </a:t>
            </a:r>
          </a:p>
          <a:p>
            <a:r>
              <a:rPr lang="en-GB" dirty="0" smtClean="0"/>
              <a:t>January 2021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8653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Year Group response</a:t>
            </a:r>
            <a:endParaRPr lang="en-GB" dirty="0"/>
          </a:p>
        </p:txBody>
      </p:sp>
      <p:sp>
        <p:nvSpPr>
          <p:cNvPr id="15" name="Content Placeholder 1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3200" dirty="0" smtClean="0"/>
              <a:t>Total of 22 responses</a:t>
            </a:r>
          </a:p>
          <a:p>
            <a:r>
              <a:rPr lang="en-GB" sz="3200" dirty="0" smtClean="0"/>
              <a:t>8% </a:t>
            </a:r>
          </a:p>
          <a:p>
            <a:r>
              <a:rPr lang="en-GB" sz="3200" dirty="0" smtClean="0"/>
              <a:t>Represents 19 different families</a:t>
            </a:r>
          </a:p>
          <a:p>
            <a:r>
              <a:rPr lang="en-GB" sz="3200" dirty="0" smtClean="0"/>
              <a:t>Year 1, 5 and 6 most responses. 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17" name="Content Placeholder 16" descr="C:\Users\vlaxton\AppData\Local\Microsoft\Windows\INetCache\Content.MSO\B246F295.tmp"/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3684" y="2638044"/>
            <a:ext cx="4961174" cy="35632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31900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Section 1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Life to the Full - General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 series of statements were presented in the survey and the choice of responses was as follows; </a:t>
            </a:r>
          </a:p>
          <a:p>
            <a:r>
              <a:rPr lang="en-GB" dirty="0" smtClean="0"/>
              <a:t>Strongly Agree</a:t>
            </a:r>
          </a:p>
          <a:p>
            <a:r>
              <a:rPr lang="en-GB" dirty="0" smtClean="0"/>
              <a:t>Agree</a:t>
            </a:r>
          </a:p>
          <a:p>
            <a:r>
              <a:rPr lang="en-GB" dirty="0" smtClean="0"/>
              <a:t>Undecided</a:t>
            </a:r>
          </a:p>
          <a:p>
            <a:r>
              <a:rPr lang="en-GB" dirty="0" smtClean="0"/>
              <a:t>Disagree</a:t>
            </a:r>
          </a:p>
          <a:p>
            <a:r>
              <a:rPr lang="en-GB" dirty="0" smtClean="0"/>
              <a:t>Strongly Disagree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7553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Section 1 </a:t>
            </a:r>
            <a:br>
              <a:rPr lang="en-GB" dirty="0" smtClean="0"/>
            </a:br>
            <a:r>
              <a:rPr lang="en-GB" dirty="0" smtClean="0"/>
              <a:t>life to the full - general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8589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73110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Statement 1 </a:t>
            </a:r>
            <a:br>
              <a:rPr lang="en-GB" dirty="0" smtClean="0"/>
            </a:br>
            <a:endParaRPr lang="en-GB" dirty="0"/>
          </a:p>
        </p:txBody>
      </p:sp>
      <p:pic>
        <p:nvPicPr>
          <p:cNvPr id="4" name="Content Placeholder 3" descr="C:\Users\vlaxton\AppData\Local\Microsoft\Windows\INetCache\Content.MSO\A793C570.tmp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136" y="2023283"/>
            <a:ext cx="7729728" cy="339661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itle 1"/>
          <p:cNvSpPr txBox="1">
            <a:spLocks/>
          </p:cNvSpPr>
          <p:nvPr/>
        </p:nvSpPr>
        <p:spPr bwMode="black">
          <a:xfrm>
            <a:off x="2231136" y="5980037"/>
            <a:ext cx="7729728" cy="731104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91% Agree or strongly agree 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6354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73110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Statement 2 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6" name="Title 1"/>
          <p:cNvSpPr txBox="1">
            <a:spLocks/>
          </p:cNvSpPr>
          <p:nvPr/>
        </p:nvSpPr>
        <p:spPr bwMode="black">
          <a:xfrm>
            <a:off x="2231136" y="5980037"/>
            <a:ext cx="7729728" cy="731104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91% Agree or strongly agree 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Content Placeholder 6" descr="C:\Users\vlaxton\AppData\Local\Microsoft\Windows\INetCache\Content.MSO\A756EE8D.tmp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136" y="2062486"/>
            <a:ext cx="7729728" cy="33574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78048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73110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Statement 3 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6" name="Title 1"/>
          <p:cNvSpPr txBox="1">
            <a:spLocks/>
          </p:cNvSpPr>
          <p:nvPr/>
        </p:nvSpPr>
        <p:spPr bwMode="black">
          <a:xfrm>
            <a:off x="2231136" y="5980037"/>
            <a:ext cx="7729728" cy="731104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86%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Agree or strongly agree </a:t>
            </a:r>
          </a:p>
        </p:txBody>
      </p:sp>
      <p:pic>
        <p:nvPicPr>
          <p:cNvPr id="8" name="Content Placeholder 7" descr="C:\Users\vlaxton\AppData\Local\Microsoft\Windows\INetCache\Content.MSO\42FA0CE7.tmp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136" y="1998345"/>
            <a:ext cx="7729728" cy="34880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85374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73110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Statement 4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6" name="Title 1"/>
          <p:cNvSpPr txBox="1">
            <a:spLocks/>
          </p:cNvSpPr>
          <p:nvPr/>
        </p:nvSpPr>
        <p:spPr bwMode="black">
          <a:xfrm>
            <a:off x="2231136" y="5980037"/>
            <a:ext cx="7729728" cy="731104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100% Agree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Content Placeholder 6" descr="C:\Users\vlaxton\AppData\Local\Microsoft\Windows\INetCache\Content.MSO\B5BE2629.tmp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136" y="1973407"/>
            <a:ext cx="7729728" cy="32719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14521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73110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Statement 5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6" name="Title 1"/>
          <p:cNvSpPr txBox="1">
            <a:spLocks/>
          </p:cNvSpPr>
          <p:nvPr/>
        </p:nvSpPr>
        <p:spPr bwMode="black">
          <a:xfrm>
            <a:off x="2231136" y="5980037"/>
            <a:ext cx="7729728" cy="731104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45%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Agree or strongly agree </a:t>
            </a:r>
          </a:p>
        </p:txBody>
      </p:sp>
      <p:pic>
        <p:nvPicPr>
          <p:cNvPr id="5" name="Content Placeholder 4" descr="C:\Users\vlaxton\AppData\Local\Microsoft\Windows\INetCache\Content.MSO\900F8D23.tmp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136" y="2214476"/>
            <a:ext cx="7636071" cy="34631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62855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73110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Statement 5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6" name="Title 1"/>
          <p:cNvSpPr txBox="1">
            <a:spLocks/>
          </p:cNvSpPr>
          <p:nvPr/>
        </p:nvSpPr>
        <p:spPr bwMode="black">
          <a:xfrm>
            <a:off x="2231136" y="5980037"/>
            <a:ext cx="7729728" cy="731104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59% will require additional support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Content Placeholder 6" descr="C:\Users\vlaxton\AppData\Local\Microsoft\Windows\INetCache\Content.MSO\352C9294.tmp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135" y="2006659"/>
            <a:ext cx="7729729" cy="33633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6401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4380" y="161344"/>
            <a:ext cx="7729728" cy="1188720"/>
          </a:xfrm>
        </p:spPr>
        <p:txBody>
          <a:bodyPr/>
          <a:lstStyle/>
          <a:p>
            <a:r>
              <a:rPr lang="en-GB" dirty="0" smtClean="0"/>
              <a:t>Comments from section 1</a:t>
            </a:r>
            <a:endParaRPr lang="en-GB" dirty="0"/>
          </a:p>
        </p:txBody>
      </p:sp>
      <p:sp>
        <p:nvSpPr>
          <p:cNvPr id="4" name="Oval Callout 3"/>
          <p:cNvSpPr/>
          <p:nvPr/>
        </p:nvSpPr>
        <p:spPr>
          <a:xfrm>
            <a:off x="157943" y="454497"/>
            <a:ext cx="3301537" cy="212244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743990" y="820388"/>
            <a:ext cx="22361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 will appreciate any support provided. Thanks for your continuous support always.</a:t>
            </a:r>
          </a:p>
        </p:txBody>
      </p:sp>
      <p:sp>
        <p:nvSpPr>
          <p:cNvPr id="6" name="Oval Callout 5"/>
          <p:cNvSpPr/>
          <p:nvPr/>
        </p:nvSpPr>
        <p:spPr>
          <a:xfrm>
            <a:off x="9509760" y="5273257"/>
            <a:ext cx="2186248" cy="1343674"/>
          </a:xfrm>
          <a:prstGeom prst="wedgeEllipseCallou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9864575" y="5458058"/>
            <a:ext cx="20698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have a very open conversation at home.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429491" y="3940233"/>
            <a:ext cx="3183774" cy="2350928"/>
          </a:xfrm>
          <a:prstGeom prst="wedgeRoundRectCallou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583275" y="4095263"/>
            <a:ext cx="287620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think for 8 years old kids its too early speak about human sexuality. But because its mandatory, </a:t>
            </a:r>
            <a:r>
              <a:rPr lang="en-GB" dirty="0" smtClean="0"/>
              <a:t>I </a:t>
            </a:r>
            <a:r>
              <a:rPr lang="en-GB" dirty="0"/>
              <a:t>will support school lessons, and will talk with my daughter at home about </a:t>
            </a:r>
            <a:r>
              <a:rPr lang="en-GB" dirty="0" smtClean="0"/>
              <a:t>it.</a:t>
            </a:r>
            <a:endParaRPr lang="en-GB" dirty="0"/>
          </a:p>
          <a:p>
            <a:endParaRPr lang="en-GB" dirty="0"/>
          </a:p>
        </p:txBody>
      </p:sp>
      <p:sp>
        <p:nvSpPr>
          <p:cNvPr id="10" name="Rounded Rectangular Callout 9"/>
          <p:cNvSpPr/>
          <p:nvPr/>
        </p:nvSpPr>
        <p:spPr>
          <a:xfrm>
            <a:off x="3940233" y="2297716"/>
            <a:ext cx="7755774" cy="2831237"/>
          </a:xfrm>
          <a:prstGeom prst="wedgeRoundRectCallou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4203193" y="2352700"/>
            <a:ext cx="72268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fully support the teaching of relationships and health education at school, as per statutory requirement. I would also support the school in teaching age appropriate sex education. I would prefer boys and </a:t>
            </a:r>
            <a:r>
              <a:rPr lang="en-GB" dirty="0" smtClean="0"/>
              <a:t>girls </a:t>
            </a:r>
            <a:r>
              <a:rPr lang="en-GB" dirty="0"/>
              <a:t>to be taught RHSE together as much as possible, to normalise the use of language and to encourage a respectful understanding of each other and the development of healthy relationships. This seems like a reasonable programme. It is important that it has been approved by the </a:t>
            </a:r>
            <a:r>
              <a:rPr lang="en-GB" dirty="0" err="1"/>
              <a:t>DfE</a:t>
            </a:r>
            <a:r>
              <a:rPr lang="en-GB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7220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Section 2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Key Decisions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4583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External Genitalia at Key Stage 1</a:t>
            </a:r>
            <a:endParaRPr lang="en-GB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3345634"/>
              </p:ext>
            </p:extLst>
          </p:nvPr>
        </p:nvGraphicFramePr>
        <p:xfrm>
          <a:off x="6735763" y="804863"/>
          <a:ext cx="4816475" cy="5248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71% approve </a:t>
            </a:r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59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Year 4 is a good time to learn about Puberty</a:t>
            </a:r>
            <a:endParaRPr lang="en-GB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825235"/>
              </p:ext>
            </p:extLst>
          </p:nvPr>
        </p:nvGraphicFramePr>
        <p:xfrm>
          <a:off x="6735763" y="804863"/>
          <a:ext cx="4816475" cy="5248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68% approve </a:t>
            </a:r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221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Sexual intimacy </a:t>
            </a:r>
            <a:br>
              <a:rPr lang="en-GB" dirty="0" smtClean="0"/>
            </a:br>
            <a:r>
              <a:rPr lang="en-GB" dirty="0" smtClean="0"/>
              <a:t>in Year 6</a:t>
            </a:r>
            <a:endParaRPr lang="en-GB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6108634"/>
              </p:ext>
            </p:extLst>
          </p:nvPr>
        </p:nvGraphicFramePr>
        <p:xfrm>
          <a:off x="6735763" y="804863"/>
          <a:ext cx="4816475" cy="5248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96% approve </a:t>
            </a:r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4141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Pornography as internet safety</a:t>
            </a:r>
            <a:endParaRPr lang="en-GB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5566987"/>
              </p:ext>
            </p:extLst>
          </p:nvPr>
        </p:nvGraphicFramePr>
        <p:xfrm>
          <a:off x="6735763" y="804863"/>
          <a:ext cx="4816475" cy="5248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85% approve </a:t>
            </a:r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459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Pornography as a way people are ‘used’</a:t>
            </a:r>
            <a:endParaRPr lang="en-GB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5396068"/>
              </p:ext>
            </p:extLst>
          </p:nvPr>
        </p:nvGraphicFramePr>
        <p:xfrm>
          <a:off x="6735763" y="804863"/>
          <a:ext cx="4816475" cy="5248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67% approve </a:t>
            </a:r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898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9445" y="4792202"/>
            <a:ext cx="8991600" cy="1645920"/>
          </a:xfrm>
        </p:spPr>
        <p:txBody>
          <a:bodyPr/>
          <a:lstStyle/>
          <a:p>
            <a:r>
              <a:rPr lang="en-GB" dirty="0" smtClean="0"/>
              <a:t>Parents comments for section 2  </a:t>
            </a:r>
            <a:endParaRPr lang="en-GB" dirty="0"/>
          </a:p>
        </p:txBody>
      </p:sp>
      <p:sp>
        <p:nvSpPr>
          <p:cNvPr id="4" name="Rounded Rectangular Callout 3"/>
          <p:cNvSpPr/>
          <p:nvPr/>
        </p:nvSpPr>
        <p:spPr>
          <a:xfrm>
            <a:off x="643812" y="1074809"/>
            <a:ext cx="4231433" cy="1054360"/>
          </a:xfrm>
          <a:prstGeom prst="wedgeRoundRectCallou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ular Callout 4"/>
          <p:cNvSpPr/>
          <p:nvPr/>
        </p:nvSpPr>
        <p:spPr>
          <a:xfrm>
            <a:off x="7501812" y="3261161"/>
            <a:ext cx="4226768" cy="1175658"/>
          </a:xfrm>
          <a:prstGeom prst="wedgeRoundRectCallou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ounded Rectangular Callout 5"/>
          <p:cNvSpPr/>
          <p:nvPr/>
        </p:nvSpPr>
        <p:spPr>
          <a:xfrm>
            <a:off x="5262465" y="214603"/>
            <a:ext cx="6466115" cy="2603241"/>
          </a:xfrm>
          <a:prstGeom prst="wedgeRoundRectCallout">
            <a:avLst/>
          </a:prstGeom>
          <a:solidFill>
            <a:srgbClr val="66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strongly disagree about educating children in primary school about sex education. They are to young. What is the world coming to. I think educating children to early about sex education will take away there innocence and encourage them to be sexually active at early age. The world has gone crazy. Especially at a catholic school children should be thought to wait until marriage. I will be praying this does not come to my child’s school. I will also be praying for all the children being made to learn this in primary schools. Very sad.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793100" y="2834040"/>
            <a:ext cx="4180115" cy="1348539"/>
          </a:xfrm>
          <a:prstGeom prst="wedgeRoundRectCallou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767442" y="1168683"/>
            <a:ext cx="39841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 don’t think that pornography should be discussed at this stage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989043" y="3023786"/>
            <a:ext cx="40681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Don’t agree that children need to know anything about pornography just basic sexual education is fine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632441" y="3508310"/>
            <a:ext cx="3928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 think for this year group its too early to talk about pornography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1575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176</TotalTime>
  <Words>449</Words>
  <Application>Microsoft Office PowerPoint</Application>
  <PresentationFormat>Widescreen</PresentationFormat>
  <Paragraphs>55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Gill Sans MT</vt:lpstr>
      <vt:lpstr>Parcel</vt:lpstr>
      <vt:lpstr>Parent consultation </vt:lpstr>
      <vt:lpstr>Year Group response</vt:lpstr>
      <vt:lpstr>Section 1  Life to the Full - General</vt:lpstr>
      <vt:lpstr>Section 1  life to the full - general</vt:lpstr>
      <vt:lpstr> Statement 1  </vt:lpstr>
      <vt:lpstr> Statement 2  </vt:lpstr>
      <vt:lpstr> Statement 3  </vt:lpstr>
      <vt:lpstr> Statement 4 </vt:lpstr>
      <vt:lpstr> Statement 5 </vt:lpstr>
      <vt:lpstr> Statement 5 </vt:lpstr>
      <vt:lpstr>Comments from section 1</vt:lpstr>
      <vt:lpstr>Section 2</vt:lpstr>
      <vt:lpstr>External Genitalia at Key Stage 1</vt:lpstr>
      <vt:lpstr>Year 4 is a good time to learn about Puberty</vt:lpstr>
      <vt:lpstr>Sexual intimacy  in Year 6</vt:lpstr>
      <vt:lpstr>Pornography as internet safety</vt:lpstr>
      <vt:lpstr>Pornography as a way people are ‘used’</vt:lpstr>
      <vt:lpstr>Parents comments for section 2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consultation</dc:title>
  <dc:creator>Victoria Laxton</dc:creator>
  <cp:lastModifiedBy>Miss Nottage</cp:lastModifiedBy>
  <cp:revision>11</cp:revision>
  <dcterms:created xsi:type="dcterms:W3CDTF">2020-12-18T10:10:34Z</dcterms:created>
  <dcterms:modified xsi:type="dcterms:W3CDTF">2024-01-03T22:30:44Z</dcterms:modified>
</cp:coreProperties>
</file>